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303" r:id="rId3"/>
    <p:sldId id="325" r:id="rId4"/>
    <p:sldId id="336" r:id="rId5"/>
    <p:sldId id="346" r:id="rId6"/>
    <p:sldId id="337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2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305" autoAdjust="0"/>
  </p:normalViewPr>
  <p:slideViewPr>
    <p:cSldViewPr>
      <p:cViewPr varScale="1">
        <p:scale>
          <a:sx n="68" d="100"/>
          <a:sy n="68" d="100"/>
        </p:scale>
        <p:origin x="972" y="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BCA8-38DA-0F47-B339-F9E63E1C8581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DA48-D4B7-C54B-B6F9-CDED86E1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psa.swarthmore.edu/LaplaceZTable/LaplaceZFuncTable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Sajeeth Kumar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Lecture 03 </a:t>
            </a:r>
            <a:r>
              <a:rPr lang="mr-IN" dirty="0"/>
              <a:t>–</a:t>
            </a:r>
            <a:r>
              <a:rPr lang="en-US" dirty="0"/>
              <a:t> SI Control Strategies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Physical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066" y="220980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LTI System is a theoretical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No real world system will meet all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IC Engine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5mg of fuel produces 10 HP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10mg of fuel produces 20 HP?? Not Always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Electric Motor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Linearity is observed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Time Invariance? Wear &amp; Tear? Time does affect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Why do we consider LTI systems then?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“Because you can solve it!!!”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Step 1 - Approximate physical systems into LTI systems</a:t>
            </a:r>
          </a:p>
        </p:txBody>
      </p:sp>
    </p:spTree>
    <p:extLst>
      <p:ext uri="{BB962C8B-B14F-4D97-AF65-F5344CB8AC3E}">
        <p14:creationId xmlns:p14="http://schemas.microsoft.com/office/powerpoint/2010/main" val="31165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LTI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35F7B-7FE5-4566-84C7-D762DCCF49F6}"/>
              </a:ext>
            </a:extLst>
          </p:cNvPr>
          <p:cNvSpPr/>
          <p:nvPr/>
        </p:nvSpPr>
        <p:spPr>
          <a:xfrm>
            <a:off x="2041689" y="2346016"/>
            <a:ext cx="914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54F52A8-A4DD-4F0D-8EB6-6FA3F17DF153}"/>
              </a:ext>
            </a:extLst>
          </p:cNvPr>
          <p:cNvSpPr/>
          <p:nvPr/>
        </p:nvSpPr>
        <p:spPr>
          <a:xfrm>
            <a:off x="838200" y="2590800"/>
            <a:ext cx="1143000" cy="395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0048E70B-4CEF-4B5D-8B73-19F6E049895A}"/>
              </a:ext>
            </a:extLst>
          </p:cNvPr>
          <p:cNvSpPr/>
          <p:nvPr/>
        </p:nvSpPr>
        <p:spPr>
          <a:xfrm>
            <a:off x="3276600" y="2369343"/>
            <a:ext cx="914400" cy="838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E438D-2221-455A-A2F3-375ED5F06A05}"/>
              </a:ext>
            </a:extLst>
          </p:cNvPr>
          <p:cNvSpPr/>
          <p:nvPr/>
        </p:nvSpPr>
        <p:spPr>
          <a:xfrm>
            <a:off x="2041689" y="2346016"/>
            <a:ext cx="914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9B23B7-7E71-432D-8E18-547C60C675CF}"/>
              </a:ext>
            </a:extLst>
          </p:cNvPr>
          <p:cNvGrpSpPr/>
          <p:nvPr/>
        </p:nvGrpSpPr>
        <p:grpSpPr>
          <a:xfrm>
            <a:off x="6934200" y="1692326"/>
            <a:ext cx="4938951" cy="1949299"/>
            <a:chOff x="5466589" y="1692326"/>
            <a:chExt cx="4938951" cy="19492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B5EADE-6E3B-4760-9B2F-8B072CAD977B}"/>
                </a:ext>
              </a:extLst>
            </p:cNvPr>
            <p:cNvSpPr txBox="1"/>
            <p:nvPr/>
          </p:nvSpPr>
          <p:spPr>
            <a:xfrm rot="16200000" flipH="1">
              <a:off x="7226729" y="2482310"/>
              <a:ext cx="1949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- Velocity</a:t>
              </a:r>
              <a:endParaRPr lang="en-IN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9CAB14-A5DB-4643-83A1-F7828F66AF6E}"/>
                </a:ext>
              </a:extLst>
            </p:cNvPr>
            <p:cNvGrpSpPr/>
            <p:nvPr/>
          </p:nvGrpSpPr>
          <p:grpSpPr>
            <a:xfrm>
              <a:off x="5466589" y="2057401"/>
              <a:ext cx="4938951" cy="1447800"/>
              <a:chOff x="5466588" y="2057400"/>
              <a:chExt cx="4938951" cy="1447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039C90-467A-4A29-BA52-3DFD41AAB826}"/>
                  </a:ext>
                </a:extLst>
              </p:cNvPr>
              <p:cNvCxnSpPr/>
              <p:nvPr/>
            </p:nvCxnSpPr>
            <p:spPr>
              <a:xfrm>
                <a:off x="5943600" y="2057400"/>
                <a:ext cx="0" cy="1447800"/>
              </a:xfrm>
              <a:prstGeom prst="line">
                <a:avLst/>
              </a:prstGeom>
              <a:ln w="28575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011B75-B7DA-4A57-8CBF-DE874DDF7F8E}"/>
                  </a:ext>
                </a:extLst>
              </p:cNvPr>
              <p:cNvCxnSpPr/>
              <p:nvPr/>
            </p:nvCxnSpPr>
            <p:spPr>
              <a:xfrm>
                <a:off x="5943600" y="3505200"/>
                <a:ext cx="1676400" cy="0"/>
              </a:xfrm>
              <a:prstGeom prst="line">
                <a:avLst/>
              </a:prstGeom>
              <a:ln w="28575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D0B370-D63C-441B-BBEF-AB9D8F868E69}"/>
                  </a:ext>
                </a:extLst>
              </p:cNvPr>
              <p:cNvSpPr txBox="1"/>
              <p:nvPr/>
            </p:nvSpPr>
            <p:spPr>
              <a:xfrm rot="16200000" flipH="1">
                <a:off x="4973073" y="2596632"/>
                <a:ext cx="135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- force</a:t>
                </a:r>
                <a:endParaRPr lang="en-IN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AE027AD-A4EF-40AD-98B9-BD43D4CE1624}"/>
                  </a:ext>
                </a:extLst>
              </p:cNvPr>
              <p:cNvCxnSpPr/>
              <p:nvPr/>
            </p:nvCxnSpPr>
            <p:spPr>
              <a:xfrm>
                <a:off x="8473911" y="2057400"/>
                <a:ext cx="0" cy="1447800"/>
              </a:xfrm>
              <a:prstGeom prst="line">
                <a:avLst/>
              </a:prstGeom>
              <a:ln w="28575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EB7DE72-35FC-4D29-B130-29818DDFD816}"/>
                  </a:ext>
                </a:extLst>
              </p:cNvPr>
              <p:cNvCxnSpPr/>
              <p:nvPr/>
            </p:nvCxnSpPr>
            <p:spPr>
              <a:xfrm>
                <a:off x="8473911" y="3505200"/>
                <a:ext cx="1676400" cy="0"/>
              </a:xfrm>
              <a:prstGeom prst="line">
                <a:avLst/>
              </a:prstGeom>
              <a:ln w="28575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73C8661-18C3-4D67-A644-8D4D2D64ADFB}"/>
                  </a:ext>
                </a:extLst>
              </p:cNvPr>
              <p:cNvCxnSpPr/>
              <p:nvPr/>
            </p:nvCxnSpPr>
            <p:spPr>
              <a:xfrm flipV="1">
                <a:off x="6097571" y="2590800"/>
                <a:ext cx="0" cy="914400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04D61B-DC7B-4B9D-9650-638E75444757}"/>
                  </a:ext>
                </a:extLst>
              </p:cNvPr>
              <p:cNvSpPr/>
              <p:nvPr/>
            </p:nvSpPr>
            <p:spPr>
              <a:xfrm>
                <a:off x="6019799" y="2514600"/>
                <a:ext cx="152401" cy="1523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EACA3B82-56B0-44F4-9125-529CAD6ABB3C}"/>
                  </a:ext>
                </a:extLst>
              </p:cNvPr>
              <p:cNvSpPr/>
              <p:nvPr/>
            </p:nvSpPr>
            <p:spPr>
              <a:xfrm rot="10531147">
                <a:off x="8480812" y="2057400"/>
                <a:ext cx="1924727" cy="1447796"/>
              </a:xfrm>
              <a:prstGeom prst="arc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86DDAD7-8E8E-4128-80DF-4F0028067C3C}"/>
              </a:ext>
            </a:extLst>
          </p:cNvPr>
          <p:cNvGrpSpPr/>
          <p:nvPr/>
        </p:nvGrpSpPr>
        <p:grpSpPr>
          <a:xfrm>
            <a:off x="6948249" y="4114800"/>
            <a:ext cx="2153412" cy="1447800"/>
            <a:chOff x="6948249" y="4098875"/>
            <a:chExt cx="2153412" cy="144780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7DD77C-F082-41DC-BA93-7457DD69C686}"/>
                </a:ext>
              </a:extLst>
            </p:cNvPr>
            <p:cNvCxnSpPr/>
            <p:nvPr/>
          </p:nvCxnSpPr>
          <p:spPr>
            <a:xfrm>
              <a:off x="7425261" y="4098875"/>
              <a:ext cx="0" cy="1447800"/>
            </a:xfrm>
            <a:prstGeom prst="line">
              <a:avLst/>
            </a:prstGeom>
            <a:ln w="28575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F734A49-7CC0-417D-8765-0F363993A164}"/>
                </a:ext>
              </a:extLst>
            </p:cNvPr>
            <p:cNvCxnSpPr/>
            <p:nvPr/>
          </p:nvCxnSpPr>
          <p:spPr>
            <a:xfrm>
              <a:off x="7425261" y="5546675"/>
              <a:ext cx="1676400" cy="0"/>
            </a:xfrm>
            <a:prstGeom prst="line">
              <a:avLst/>
            </a:prstGeom>
            <a:ln w="28575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08AE4A-9C98-450C-909C-A606CE711EBE}"/>
                </a:ext>
              </a:extLst>
            </p:cNvPr>
            <p:cNvSpPr txBox="1"/>
            <p:nvPr/>
          </p:nvSpPr>
          <p:spPr>
            <a:xfrm rot="16200000" flipH="1">
              <a:off x="6454734" y="4638107"/>
              <a:ext cx="135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- force</a:t>
              </a:r>
              <a:endParaRPr lang="en-IN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B4BAB1-EA83-4444-A5E8-5C34DA42CC03}"/>
              </a:ext>
            </a:extLst>
          </p:cNvPr>
          <p:cNvGrpSpPr/>
          <p:nvPr/>
        </p:nvGrpSpPr>
        <p:grpSpPr>
          <a:xfrm>
            <a:off x="9498374" y="3733800"/>
            <a:ext cx="2133599" cy="1949299"/>
            <a:chOff x="9498374" y="3733801"/>
            <a:chExt cx="2133599" cy="19492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8D5394-7A09-4548-8C41-47351C1CC274}"/>
                </a:ext>
              </a:extLst>
            </p:cNvPr>
            <p:cNvSpPr txBox="1"/>
            <p:nvPr/>
          </p:nvSpPr>
          <p:spPr>
            <a:xfrm rot="16200000" flipH="1">
              <a:off x="8708390" y="4523785"/>
              <a:ext cx="1949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- Velocity</a:t>
              </a:r>
              <a:endParaRPr lang="en-IN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422E47-699F-4FEC-A5A6-D27F2F663283}"/>
                </a:ext>
              </a:extLst>
            </p:cNvPr>
            <p:cNvCxnSpPr/>
            <p:nvPr/>
          </p:nvCxnSpPr>
          <p:spPr>
            <a:xfrm>
              <a:off x="9955573" y="4098876"/>
              <a:ext cx="0" cy="1447800"/>
            </a:xfrm>
            <a:prstGeom prst="line">
              <a:avLst/>
            </a:prstGeom>
            <a:ln w="28575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6AA764-3374-4437-9D38-46191F0C7867}"/>
                </a:ext>
              </a:extLst>
            </p:cNvPr>
            <p:cNvCxnSpPr/>
            <p:nvPr/>
          </p:nvCxnSpPr>
          <p:spPr>
            <a:xfrm>
              <a:off x="9955573" y="5546676"/>
              <a:ext cx="1676400" cy="0"/>
            </a:xfrm>
            <a:prstGeom prst="line">
              <a:avLst/>
            </a:prstGeom>
            <a:ln w="28575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6C1E61E-7D3D-4ACE-ACEC-2457FE8EABCE}"/>
              </a:ext>
            </a:extLst>
          </p:cNvPr>
          <p:cNvGrpSpPr/>
          <p:nvPr/>
        </p:nvGrpSpPr>
        <p:grpSpPr>
          <a:xfrm>
            <a:off x="7579232" y="4025901"/>
            <a:ext cx="1336168" cy="1536602"/>
            <a:chOff x="7579232" y="4025901"/>
            <a:chExt cx="1336168" cy="153660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BE6063-7D43-46F4-9E27-4D41B60D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232" y="4632275"/>
              <a:ext cx="0" cy="914400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F4CCA38-04B1-4D8C-B766-040E2824B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2400" y="4343400"/>
              <a:ext cx="0" cy="1203275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17B0E61-66E0-4BB4-B9A4-2E32DC3F7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1000" y="4191000"/>
              <a:ext cx="0" cy="1355675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475A167-E188-40AE-A119-25711D0E5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9600" y="4025901"/>
              <a:ext cx="0" cy="1520775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246E92-794B-4A37-9AF2-E50308E2D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4632275"/>
              <a:ext cx="0" cy="930227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91D609-7D7A-4EB4-9102-BC405A825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00" y="4419600"/>
              <a:ext cx="0" cy="1142903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D621AA-3EDD-4AD3-981E-537C1A0A6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5400" y="4632275"/>
              <a:ext cx="0" cy="914401"/>
            </a:xfrm>
            <a:prstGeom prst="line">
              <a:avLst/>
            </a:prstGeom>
            <a:ln w="12700">
              <a:solidFill>
                <a:srgbClr val="150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FC4074-6345-494F-B1AB-CE2764798323}"/>
              </a:ext>
            </a:extLst>
          </p:cNvPr>
          <p:cNvGrpSpPr/>
          <p:nvPr/>
        </p:nvGrpSpPr>
        <p:grpSpPr>
          <a:xfrm>
            <a:off x="7501460" y="3916363"/>
            <a:ext cx="1485002" cy="792087"/>
            <a:chOff x="7501460" y="3916363"/>
            <a:chExt cx="1485002" cy="79208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A4A4F6A-674C-485D-8EDF-ED04E38789AE}"/>
                </a:ext>
              </a:extLst>
            </p:cNvPr>
            <p:cNvSpPr/>
            <p:nvPr/>
          </p:nvSpPr>
          <p:spPr>
            <a:xfrm>
              <a:off x="7501460" y="4556075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3CED260-71A9-456B-9336-26F710A51AD8}"/>
                </a:ext>
              </a:extLst>
            </p:cNvPr>
            <p:cNvSpPr/>
            <p:nvPr/>
          </p:nvSpPr>
          <p:spPr>
            <a:xfrm>
              <a:off x="7696200" y="4232225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BE4E56-7CF4-462B-9129-878CD8A58B28}"/>
                </a:ext>
              </a:extLst>
            </p:cNvPr>
            <p:cNvSpPr/>
            <p:nvPr/>
          </p:nvSpPr>
          <p:spPr>
            <a:xfrm>
              <a:off x="7924799" y="4049725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A779BFC-133B-4E43-B1F7-EC130B7A0AFB}"/>
                </a:ext>
              </a:extLst>
            </p:cNvPr>
            <p:cNvSpPr/>
            <p:nvPr/>
          </p:nvSpPr>
          <p:spPr>
            <a:xfrm>
              <a:off x="8153399" y="3916363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6791237-7953-4212-A0B7-42BF82E2D811}"/>
                </a:ext>
              </a:extLst>
            </p:cNvPr>
            <p:cNvSpPr/>
            <p:nvPr/>
          </p:nvSpPr>
          <p:spPr>
            <a:xfrm>
              <a:off x="8389231" y="4514902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EC630C2-4CED-403F-B47D-837F5DF00796}"/>
                </a:ext>
              </a:extLst>
            </p:cNvPr>
            <p:cNvSpPr/>
            <p:nvPr/>
          </p:nvSpPr>
          <p:spPr>
            <a:xfrm>
              <a:off x="8603021" y="4297376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8CF7C5-7C5B-4603-AA26-9051610D489E}"/>
                </a:ext>
              </a:extLst>
            </p:cNvPr>
            <p:cNvSpPr/>
            <p:nvPr/>
          </p:nvSpPr>
          <p:spPr>
            <a:xfrm>
              <a:off x="8834061" y="4514902"/>
              <a:ext cx="152401" cy="152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D4373E-9980-4082-9294-7B5428FE9E79}"/>
              </a:ext>
            </a:extLst>
          </p:cNvPr>
          <p:cNvGrpSpPr/>
          <p:nvPr/>
        </p:nvGrpSpPr>
        <p:grpSpPr>
          <a:xfrm>
            <a:off x="10093831" y="4038600"/>
            <a:ext cx="2596281" cy="1723700"/>
            <a:chOff x="10093831" y="4038600"/>
            <a:chExt cx="2596281" cy="17237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DA82AA7-6BE8-40BF-9484-617D8E3CBEAE}"/>
                </a:ext>
              </a:extLst>
            </p:cNvPr>
            <p:cNvGrpSpPr/>
            <p:nvPr/>
          </p:nvGrpSpPr>
          <p:grpSpPr>
            <a:xfrm>
              <a:off x="10093831" y="4816525"/>
              <a:ext cx="1394177" cy="746075"/>
              <a:chOff x="10093832" y="4010074"/>
              <a:chExt cx="1336168" cy="15366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8C4FD9-CD0E-46EA-A1BC-AFDF3FE1F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3832" y="4616448"/>
                <a:ext cx="0" cy="914400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89289AF-3C1E-444B-BA0B-49E6449BD1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7000" y="4327573"/>
                <a:ext cx="0" cy="1203275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E2AFB4F-1B72-477E-BFD3-DE99EEC05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5600" y="4175173"/>
                <a:ext cx="0" cy="1355675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65A2FB4-7F55-4031-9402-8C243FF8A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44200" y="4010074"/>
                <a:ext cx="0" cy="1520775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83C4EC6-622A-44F5-9D65-053D1C2EC2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4616448"/>
                <a:ext cx="0" cy="930227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B3053F3-7268-4542-AFCF-284A9C7D1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4403773"/>
                <a:ext cx="0" cy="1142903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3625965-4737-4691-84B2-A5371A373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30000" y="4616448"/>
                <a:ext cx="0" cy="914401"/>
              </a:xfrm>
              <a:prstGeom prst="line">
                <a:avLst/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EFC7FBD-5FB0-42BE-A689-7A1377270B20}"/>
                </a:ext>
              </a:extLst>
            </p:cNvPr>
            <p:cNvGrpSpPr/>
            <p:nvPr/>
          </p:nvGrpSpPr>
          <p:grpSpPr>
            <a:xfrm>
              <a:off x="10097055" y="4038600"/>
              <a:ext cx="2593057" cy="1723700"/>
              <a:chOff x="10097055" y="4010243"/>
              <a:chExt cx="2593057" cy="1723700"/>
            </a:xfrm>
          </p:grpSpPr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479E7DB9-FAED-4EE3-B4DC-2DE155FAA480}"/>
                  </a:ext>
                </a:extLst>
              </p:cNvPr>
              <p:cNvSpPr/>
              <p:nvPr/>
            </p:nvSpPr>
            <p:spPr>
              <a:xfrm rot="10531147">
                <a:off x="10097055" y="4286147"/>
                <a:ext cx="1924727" cy="1447796"/>
              </a:xfrm>
              <a:prstGeom prst="arc">
                <a:avLst>
                  <a:gd name="adj1" fmla="val 19534665"/>
                  <a:gd name="adj2" fmla="val 0"/>
                </a:avLst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5F08402B-735D-4DD8-B203-E9822EADF8D0}"/>
                  </a:ext>
                </a:extLst>
              </p:cNvPr>
              <p:cNvSpPr/>
              <p:nvPr/>
            </p:nvSpPr>
            <p:spPr>
              <a:xfrm rot="10531147">
                <a:off x="10308829" y="4144938"/>
                <a:ext cx="1924727" cy="1447796"/>
              </a:xfrm>
              <a:prstGeom prst="arc">
                <a:avLst>
                  <a:gd name="adj1" fmla="val 18453979"/>
                  <a:gd name="adj2" fmla="val 0"/>
                </a:avLst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A0764FAD-D906-4712-AEA0-9BE0DEB1587D}"/>
                  </a:ext>
                </a:extLst>
              </p:cNvPr>
              <p:cNvSpPr/>
              <p:nvPr/>
            </p:nvSpPr>
            <p:spPr>
              <a:xfrm rot="10531147">
                <a:off x="10547354" y="4076701"/>
                <a:ext cx="1924727" cy="1447796"/>
              </a:xfrm>
              <a:prstGeom prst="arc">
                <a:avLst>
                  <a:gd name="adj1" fmla="val 17111834"/>
                  <a:gd name="adj2" fmla="val 0"/>
                </a:avLst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0C739096-3704-486C-A412-A29346DB5E7D}"/>
                  </a:ext>
                </a:extLst>
              </p:cNvPr>
              <p:cNvSpPr/>
              <p:nvPr/>
            </p:nvSpPr>
            <p:spPr>
              <a:xfrm rot="10531147">
                <a:off x="10765385" y="4010243"/>
                <a:ext cx="1924727" cy="1447796"/>
              </a:xfrm>
              <a:prstGeom prst="arc">
                <a:avLst>
                  <a:gd name="adj1" fmla="val 17549398"/>
                  <a:gd name="adj2" fmla="val 0"/>
                </a:avLst>
              </a:prstGeom>
              <a:ln w="12700">
                <a:solidFill>
                  <a:srgbClr val="150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545F0E5-9214-4595-87EA-052E9C434374}"/>
              </a:ext>
            </a:extLst>
          </p:cNvPr>
          <p:cNvSpPr txBox="1"/>
          <p:nvPr/>
        </p:nvSpPr>
        <p:spPr>
          <a:xfrm>
            <a:off x="414668" y="3592739"/>
            <a:ext cx="6352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When ever an input force acts on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There is a corresponding output – Velocity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Suppose Input was continuous – Hammering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Output response will look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This is obtained by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Resolving the continuous input into discrete impulses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And plotting corresponding outputs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LTI – Homogeneity</a:t>
            </a:r>
          </a:p>
        </p:txBody>
      </p:sp>
    </p:spTree>
    <p:extLst>
      <p:ext uri="{BB962C8B-B14F-4D97-AF65-F5344CB8AC3E}">
        <p14:creationId xmlns:p14="http://schemas.microsoft.com/office/powerpoint/2010/main" val="185606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31875 -0.005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9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LTI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066" y="2209800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Output is resolved by calculating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Weighted average of the output function at each time “t”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Weighting is given by shifting for time “t”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Defined as “Convolution”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Suppose input defined by a function f(t), impulse response by g(t), then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Convolution Function f(t) * g(t) produces the desired response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Mathematically, it is defined as the integral of the product of two functions after one is reversed and shifted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Shifted – To compensate for varying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Reversed – To compute Delta alone at each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FC68B-7728-4B4D-86C5-D12BB2B2BA3D}"/>
                  </a:ext>
                </a:extLst>
              </p:cNvPr>
              <p:cNvSpPr txBox="1"/>
              <p:nvPr/>
            </p:nvSpPr>
            <p:spPr>
              <a:xfrm>
                <a:off x="3707220" y="5519269"/>
                <a:ext cx="3710759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≜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FC68B-7728-4B4D-86C5-D12BB2B2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20" y="5519269"/>
                <a:ext cx="3710759" cy="612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1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LTI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066" y="22098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Sounds Complicated?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Well, it is sufficiently complicated.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Alternate Method Exists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 ( g * t ) = L[ </a:t>
            </a:r>
            <a:r>
              <a:rPr lang="en-US" i="1" dirty="0">
                <a:latin typeface="Helvetica"/>
                <a:cs typeface="Helvetica"/>
              </a:rPr>
              <a:t>f(t)</a:t>
            </a:r>
            <a:r>
              <a:rPr lang="en-US" dirty="0">
                <a:latin typeface="Helvetica"/>
                <a:cs typeface="Helvetica"/>
              </a:rPr>
              <a:t> ] x L[ </a:t>
            </a:r>
            <a:r>
              <a:rPr lang="en-US" i="1" dirty="0">
                <a:latin typeface="Helvetica"/>
                <a:cs typeface="Helvetica"/>
              </a:rPr>
              <a:t>g(t)</a:t>
            </a:r>
            <a:r>
              <a:rPr lang="en-US" dirty="0">
                <a:latin typeface="Helvetica"/>
                <a:cs typeface="Helvetica"/>
              </a:rPr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 convolution of two functions is equal to the product of Laplace transforms of the two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Makes things a lot more easier!!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Laplace transforms can be looked up from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Or solved using Mathematical Tools</a:t>
            </a:r>
          </a:p>
        </p:txBody>
      </p:sp>
    </p:spTree>
    <p:extLst>
      <p:ext uri="{BB962C8B-B14F-4D97-AF65-F5344CB8AC3E}">
        <p14:creationId xmlns:p14="http://schemas.microsoft.com/office/powerpoint/2010/main" val="14170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Plant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203110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96400" y="1588270"/>
            <a:ext cx="2610803" cy="395287"/>
          </a:xfrm>
        </p:spPr>
        <p:txBody>
          <a:bodyPr/>
          <a:lstStyle/>
          <a:p>
            <a:pPr algn="r"/>
            <a:r>
              <a:rPr lang="en-US" dirty="0"/>
              <a:t>Learning Outcomes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324248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Overview of SI Engine Control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Calibration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Testing, Verification &amp; Validation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331314B-1A6A-4318-94E1-D1E4953B54AF}"/>
              </a:ext>
            </a:extLst>
          </p:cNvPr>
          <p:cNvSpPr txBox="1">
            <a:spLocks/>
          </p:cNvSpPr>
          <p:nvPr/>
        </p:nvSpPr>
        <p:spPr>
          <a:xfrm>
            <a:off x="9330179" y="3049414"/>
            <a:ext cx="2610803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Module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E2FEF-0393-480A-8CA3-EF4D4866C528}"/>
              </a:ext>
            </a:extLst>
          </p:cNvPr>
          <p:cNvSpPr txBox="1"/>
          <p:nvPr/>
        </p:nvSpPr>
        <p:spPr>
          <a:xfrm>
            <a:off x="381000" y="2646893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Laplace Transform Examples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Building simple plant models</a:t>
            </a:r>
          </a:p>
        </p:txBody>
      </p:sp>
    </p:spTree>
    <p:extLst>
      <p:ext uri="{BB962C8B-B14F-4D97-AF65-F5344CB8AC3E}">
        <p14:creationId xmlns:p14="http://schemas.microsoft.com/office/powerpoint/2010/main" val="176588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3505200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Convolution &amp; Laplace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Convolution – Mathematically tough to solve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Convolution = Product of Laplace Transforms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Laplace Transform is an integral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Transforms a real variable ( often time “t” ) into a complex variable “s” ( often frequency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Laplace transform transforms a function from time domain to frequency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90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Laplace Transforms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/>
          <a:lstStyle/>
          <a:p>
            <a:r>
              <a:rPr lang="en-US" dirty="0"/>
              <a:t>Transform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2209800"/>
                <a:ext cx="10515600" cy="2661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/>
                    <a:cs typeface="Helvetica"/>
                  </a:rPr>
                  <a:t>Laplace transform for a function f(t), for all t&gt;= 0 is defined as f(s), given by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Helvetica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Helvetica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Helvetica"/>
                              </a:rPr>
                              <m:t>𝑠𝑡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Helvetica"/>
                          </a:rPr>
                          <m:t>𝑑𝑡</m:t>
                        </m:r>
                      </m:e>
                    </m:nary>
                  </m:oMath>
                </a14:m>
                <a:endParaRPr lang="en-US" b="0" dirty="0">
                  <a:latin typeface="Helvetica"/>
                  <a:cs typeface="Helvetic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/>
                    <a:cs typeface="Helvetica"/>
                  </a:rPr>
                  <a:t>We will never actually solve the integral, we will use tables to look up solutions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/>
                    <a:cs typeface="Helvetica"/>
                  </a:rPr>
                  <a:t>Special Functions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/>
                    <a:cs typeface="Helvetica"/>
                  </a:rPr>
                  <a:t>Unit Impulse – Short Duration, Large Magnitude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>
                  <a:latin typeface="Helvetica"/>
                  <a:ea typeface="Cambria Math" panose="02040503050406030204" pitchFamily="18" charset="0"/>
                  <a:cs typeface="Helvetic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/>
                    <a:cs typeface="Helvetica"/>
                  </a:rPr>
                  <a:t>Unit Step – Changes State in a step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 1(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/>
                      </a:rPr>
                      <m:t>)</m:t>
                    </m:r>
                  </m:oMath>
                </a14:m>
                <a:r>
                  <a:rPr lang="en-US" dirty="0">
                    <a:latin typeface="Helvetica"/>
                    <a:cs typeface="Helvetica"/>
                  </a:rPr>
                  <a:t>, defined in intervals t&lt;0, t&gt;=0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dirty="0">
                    <a:hlinkClick r:id="rId2"/>
                  </a:rPr>
                  <a:t>https://lpsa.swarthmore.edu/LaplaceZTable/LaplaceZFuncTable.html</a:t>
                </a:r>
                <a:endParaRPr lang="en-IN" dirty="0"/>
              </a:p>
              <a:p>
                <a:endParaRPr lang="en-US" dirty="0">
                  <a:latin typeface="Helvetica"/>
                  <a:cs typeface="Helvetica"/>
                </a:endParaRPr>
              </a:p>
              <a:p>
                <a:endParaRPr lang="en-US" dirty="0">
                  <a:latin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09800"/>
                <a:ext cx="10515600" cy="2661049"/>
              </a:xfrm>
              <a:prstGeom prst="rect">
                <a:avLst/>
              </a:prstGeom>
              <a:blipFill>
                <a:blip r:embed="rId3"/>
                <a:stretch>
                  <a:fillRect l="-406" t="-8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Laplace Transforms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/>
          <a:lstStyle/>
          <a:p>
            <a:r>
              <a:rPr lang="en-US" dirty="0"/>
              <a:t>Transform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Linearity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L[</a:t>
            </a:r>
            <a:r>
              <a:rPr lang="en-US" dirty="0" err="1">
                <a:latin typeface="Helvetica"/>
                <a:cs typeface="Helvetica"/>
              </a:rPr>
              <a:t>af</a:t>
            </a:r>
            <a:r>
              <a:rPr lang="en-US" dirty="0">
                <a:latin typeface="Helvetica"/>
                <a:cs typeface="Helvetica"/>
              </a:rPr>
              <a:t>(t) + </a:t>
            </a:r>
            <a:r>
              <a:rPr lang="en-US" dirty="0" err="1">
                <a:latin typeface="Helvetica"/>
                <a:cs typeface="Helvetica"/>
              </a:rPr>
              <a:t>bg</a:t>
            </a:r>
            <a:r>
              <a:rPr lang="en-US" dirty="0">
                <a:latin typeface="Helvetica"/>
                <a:cs typeface="Helvetica"/>
              </a:rPr>
              <a:t>(t)] = </a:t>
            </a:r>
            <a:r>
              <a:rPr lang="en-US" dirty="0" err="1">
                <a:latin typeface="Helvetica"/>
                <a:cs typeface="Helvetica"/>
              </a:rPr>
              <a:t>aL</a:t>
            </a:r>
            <a:r>
              <a:rPr lang="en-US" dirty="0">
                <a:latin typeface="Helvetica"/>
                <a:cs typeface="Helvetica"/>
              </a:rPr>
              <a:t>[f(t)] + </a:t>
            </a:r>
            <a:r>
              <a:rPr lang="en-US" dirty="0" err="1">
                <a:latin typeface="Helvetica"/>
                <a:cs typeface="Helvetica"/>
              </a:rPr>
              <a:t>bL</a:t>
            </a:r>
            <a:r>
              <a:rPr lang="en-US" dirty="0">
                <a:latin typeface="Helvetica"/>
                <a:cs typeface="Helvetica"/>
              </a:rPr>
              <a:t>[g(t)] = </a:t>
            </a:r>
            <a:r>
              <a:rPr lang="en-US" dirty="0" err="1">
                <a:latin typeface="Helvetica"/>
                <a:cs typeface="Helvetica"/>
              </a:rPr>
              <a:t>aF</a:t>
            </a:r>
            <a:r>
              <a:rPr lang="en-US" dirty="0">
                <a:latin typeface="Helvetica"/>
                <a:cs typeface="Helvetica"/>
              </a:rPr>
              <a:t>(s) + </a:t>
            </a:r>
            <a:r>
              <a:rPr lang="en-US" dirty="0" err="1">
                <a:latin typeface="Helvetica"/>
                <a:cs typeface="Helvetica"/>
              </a:rPr>
              <a:t>bG</a:t>
            </a:r>
            <a:r>
              <a:rPr lang="en-US" dirty="0">
                <a:latin typeface="Helvetica"/>
                <a:cs typeface="Helvetica"/>
              </a:rPr>
              <a:t>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170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2610803" cy="395287"/>
          </a:xfrm>
        </p:spPr>
        <p:txBody>
          <a:bodyPr/>
          <a:lstStyle/>
          <a:p>
            <a:r>
              <a:rPr lang="en-US" dirty="0"/>
              <a:t>By Definition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 plant model is a mathematical equation or relation that can be used to predict a physical system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Usually derived by analyzing basic behavior – Physics, Fundamental Mechanics, Thermodynamics…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For the scope of analyzing and predicting behavior, it is assumed that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 physical system exhibits predictable behavior – No randomness / Chaos is observed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The physical system is a Linear and Time Invariance System ( LTI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Even if the system is not LTI, can it be assumed to be so? What are the consequences / Limitations in such cases?</a:t>
            </a:r>
          </a:p>
        </p:txBody>
      </p:sp>
    </p:spTree>
    <p:extLst>
      <p:ext uri="{BB962C8B-B14F-4D97-AF65-F5344CB8AC3E}">
        <p14:creationId xmlns:p14="http://schemas.microsoft.com/office/powerpoint/2010/main" val="18911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Linear and Time Invariance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An LTI is a system which exhibits the following properties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Homogeneity - Linearity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Super Position - Linearity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Time Invariance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Plant Modelling is possible IF and ONLY IF, physical system conforms to the LTI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278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Linearity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2098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Homogeneity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424AD-8AD8-4666-BA09-7549ABECB4B4}"/>
              </a:ext>
            </a:extLst>
          </p:cNvPr>
          <p:cNvSpPr txBox="1"/>
          <p:nvPr/>
        </p:nvSpPr>
        <p:spPr>
          <a:xfrm>
            <a:off x="4527181" y="184046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3FE2B8-4E0C-4C93-83BE-506C43149B9C}"/>
              </a:ext>
            </a:extLst>
          </p:cNvPr>
          <p:cNvGrpSpPr/>
          <p:nvPr/>
        </p:nvGrpSpPr>
        <p:grpSpPr>
          <a:xfrm>
            <a:off x="4267200" y="1951673"/>
            <a:ext cx="3886200" cy="801798"/>
            <a:chOff x="4267200" y="1951673"/>
            <a:chExt cx="3886200" cy="8017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F29E93-D256-41C2-B95E-B0218A2FD409}"/>
                </a:ext>
              </a:extLst>
            </p:cNvPr>
            <p:cNvSpPr/>
            <p:nvPr/>
          </p:nvSpPr>
          <p:spPr>
            <a:xfrm>
              <a:off x="5257800" y="1981200"/>
              <a:ext cx="19050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9E2AA9-4EC0-448C-B5D1-40772A36FA74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4267200" y="2324100"/>
              <a:ext cx="990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85840B-2CD2-4F4D-A3C7-028D06959412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00" y="2340204"/>
              <a:ext cx="990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D85B64-A306-4C83-B3CB-4AD358F3C7FB}"/>
                </a:ext>
              </a:extLst>
            </p:cNvPr>
            <p:cNvSpPr txBox="1"/>
            <p:nvPr/>
          </p:nvSpPr>
          <p:spPr>
            <a:xfrm>
              <a:off x="7324107" y="1951673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y(t)</a:t>
              </a:r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F38986-A363-4A95-84F0-5FCEF00D7932}"/>
                </a:ext>
              </a:extLst>
            </p:cNvPr>
            <p:cNvSpPr txBox="1"/>
            <p:nvPr/>
          </p:nvSpPr>
          <p:spPr>
            <a:xfrm>
              <a:off x="4414169" y="2368035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a*x(t)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214BF2-B878-4E92-97E5-44FAA26B86F1}"/>
                </a:ext>
              </a:extLst>
            </p:cNvPr>
            <p:cNvSpPr txBox="1"/>
            <p:nvPr/>
          </p:nvSpPr>
          <p:spPr>
            <a:xfrm>
              <a:off x="7211096" y="2384139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a*y(t)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66897-87E2-49E7-BEB7-BCD9226095CB}"/>
                </a:ext>
              </a:extLst>
            </p:cNvPr>
            <p:cNvSpPr txBox="1"/>
            <p:nvPr/>
          </p:nvSpPr>
          <p:spPr>
            <a:xfrm>
              <a:off x="5844969" y="2136339"/>
              <a:ext cx="435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LTI</a:t>
              </a:r>
              <a:endParaRPr lang="en-IN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0A7070B-C5F5-4CE3-B7B9-5035AA814477}"/>
              </a:ext>
            </a:extLst>
          </p:cNvPr>
          <p:cNvSpPr txBox="1"/>
          <p:nvPr/>
        </p:nvSpPr>
        <p:spPr>
          <a:xfrm>
            <a:off x="381000" y="402345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Super Position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E14E7A-24B9-4511-AF9D-4538C32E6FD1}"/>
              </a:ext>
            </a:extLst>
          </p:cNvPr>
          <p:cNvGrpSpPr/>
          <p:nvPr/>
        </p:nvGrpSpPr>
        <p:grpSpPr>
          <a:xfrm>
            <a:off x="4152900" y="3931118"/>
            <a:ext cx="3886200" cy="1717200"/>
            <a:chOff x="4152900" y="3931118"/>
            <a:chExt cx="3886200" cy="17172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782DE7-E1A6-4976-851D-2D437F6FD00B}"/>
                </a:ext>
              </a:extLst>
            </p:cNvPr>
            <p:cNvGrpSpPr/>
            <p:nvPr/>
          </p:nvGrpSpPr>
          <p:grpSpPr>
            <a:xfrm>
              <a:off x="4152900" y="3931118"/>
              <a:ext cx="3886200" cy="801798"/>
              <a:chOff x="4152900" y="3931118"/>
              <a:chExt cx="3886200" cy="8017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D9CAFD-99BA-4E08-AAE9-CDE237C3BAD9}"/>
                  </a:ext>
                </a:extLst>
              </p:cNvPr>
              <p:cNvSpPr/>
              <p:nvPr/>
            </p:nvSpPr>
            <p:spPr>
              <a:xfrm>
                <a:off x="5143500" y="3960645"/>
                <a:ext cx="1905000" cy="685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EDEB7A0-DECB-4CC5-B8E4-1CC188CDEBD5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4152900" y="4303545"/>
                <a:ext cx="990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34E4F9-A32C-4806-8E4C-7EFC0EC21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8500" y="4319649"/>
                <a:ext cx="990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69A245-5DCC-4B24-B105-40BD9041417D}"/>
                  </a:ext>
                </a:extLst>
              </p:cNvPr>
              <p:cNvSpPr txBox="1"/>
              <p:nvPr/>
            </p:nvSpPr>
            <p:spPr>
              <a:xfrm>
                <a:off x="7153302" y="3931118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  <a:r>
                  <a:rPr lang="en-US" dirty="0"/>
                  <a:t>(t)</a:t>
                </a:r>
                <a:endParaRPr lang="en-IN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7F6712-E72F-4EE6-9566-2B4CBE551FFD}"/>
                  </a:ext>
                </a:extLst>
              </p:cNvPr>
              <p:cNvSpPr txBox="1"/>
              <p:nvPr/>
            </p:nvSpPr>
            <p:spPr>
              <a:xfrm>
                <a:off x="4348519" y="4347480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(t)</a:t>
                </a:r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D3E9EF-7106-4D84-A14B-FC4321D2043F}"/>
                  </a:ext>
                </a:extLst>
              </p:cNvPr>
              <p:cNvSpPr txBox="1"/>
              <p:nvPr/>
            </p:nvSpPr>
            <p:spPr>
              <a:xfrm>
                <a:off x="7153302" y="4363584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  <a:r>
                  <a:rPr lang="en-US" dirty="0"/>
                  <a:t>(t)</a:t>
                </a:r>
                <a:endParaRPr lang="en-IN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D5ED5E-1718-4A5C-A958-9265DC2827A0}"/>
                  </a:ext>
                </a:extLst>
              </p:cNvPr>
              <p:cNvSpPr txBox="1"/>
              <p:nvPr/>
            </p:nvSpPr>
            <p:spPr>
              <a:xfrm>
                <a:off x="5730669" y="4115784"/>
                <a:ext cx="435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LTI</a:t>
                </a:r>
                <a:endParaRPr lang="en-IN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5069C8-2C6C-471A-9A83-B7C72A0098EA}"/>
                  </a:ext>
                </a:extLst>
              </p:cNvPr>
              <p:cNvSpPr txBox="1"/>
              <p:nvPr/>
            </p:nvSpPr>
            <p:spPr>
              <a:xfrm>
                <a:off x="4348519" y="3931129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(t)</a:t>
                </a:r>
                <a:endParaRPr lang="en-IN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6DEDF3-A6C8-4814-87E7-FDF0A4191F53}"/>
                </a:ext>
              </a:extLst>
            </p:cNvPr>
            <p:cNvSpPr/>
            <p:nvPr/>
          </p:nvSpPr>
          <p:spPr>
            <a:xfrm>
              <a:off x="4713009" y="5001987"/>
              <a:ext cx="27659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r>
                <a:rPr lang="en-US" dirty="0"/>
                <a:t>(t) + x</a:t>
              </a:r>
              <a:r>
                <a:rPr lang="en-US" baseline="-25000" dirty="0"/>
                <a:t>2</a:t>
              </a:r>
              <a:r>
                <a:rPr lang="en-US" dirty="0"/>
                <a:t>(t) </a:t>
              </a:r>
              <a:r>
                <a:rPr lang="en-IN" dirty="0"/>
                <a:t>= y</a:t>
              </a:r>
              <a:r>
                <a:rPr lang="en-US" baseline="-25000" dirty="0"/>
                <a:t>1</a:t>
              </a:r>
              <a:r>
                <a:rPr lang="en-US" dirty="0"/>
                <a:t>(t)</a:t>
              </a:r>
              <a:r>
                <a:rPr lang="en-IN" dirty="0"/>
                <a:t> + y</a:t>
              </a:r>
              <a:r>
                <a:rPr lang="en-US" baseline="-25000" dirty="0"/>
                <a:t>2</a:t>
              </a:r>
              <a:r>
                <a:rPr lang="en-US" dirty="0"/>
                <a:t>(t)</a:t>
              </a:r>
              <a:endParaRPr lang="en-IN" dirty="0"/>
            </a:p>
            <a:p>
              <a:r>
                <a:rPr lang="en-IN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92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29" y="155855"/>
            <a:ext cx="9321800" cy="764364"/>
          </a:xfrm>
        </p:spPr>
        <p:txBody>
          <a:bodyPr/>
          <a:lstStyle/>
          <a:p>
            <a:r>
              <a:rPr lang="en-US" dirty="0"/>
              <a:t>Plant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367366"/>
            <a:ext cx="5181600" cy="395287"/>
          </a:xfrm>
        </p:spPr>
        <p:txBody>
          <a:bodyPr>
            <a:normAutofit/>
          </a:bodyPr>
          <a:lstStyle/>
          <a:p>
            <a:r>
              <a:rPr lang="en-US" dirty="0"/>
              <a:t>Time Invariance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429" y="261770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Time Invariance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/>
                <a:cs typeface="Helvetica"/>
              </a:rPr>
              <a:t>Systems behaves the same way irrespective of the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8A4C7B-E893-4736-9F5C-C48FA5CFE73C}"/>
              </a:ext>
            </a:extLst>
          </p:cNvPr>
          <p:cNvGrpSpPr/>
          <p:nvPr/>
        </p:nvGrpSpPr>
        <p:grpSpPr>
          <a:xfrm>
            <a:off x="3694129" y="4038600"/>
            <a:ext cx="3886200" cy="826532"/>
            <a:chOff x="4267200" y="1840468"/>
            <a:chExt cx="3886200" cy="8265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1424AD-8AD8-4666-BA09-7549ABECB4B4}"/>
                </a:ext>
              </a:extLst>
            </p:cNvPr>
            <p:cNvSpPr txBox="1"/>
            <p:nvPr/>
          </p:nvSpPr>
          <p:spPr>
            <a:xfrm>
              <a:off x="4527181" y="1840468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x(t-a)</a:t>
              </a:r>
              <a:endParaRPr lang="en-I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F29E93-D256-41C2-B95E-B0218A2FD409}"/>
                </a:ext>
              </a:extLst>
            </p:cNvPr>
            <p:cNvSpPr/>
            <p:nvPr/>
          </p:nvSpPr>
          <p:spPr>
            <a:xfrm>
              <a:off x="5257800" y="1981200"/>
              <a:ext cx="19050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9E2AA9-4EC0-448C-B5D1-40772A36FA74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4267200" y="2324100"/>
              <a:ext cx="990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85840B-2CD2-4F4D-A3C7-028D06959412}"/>
                </a:ext>
              </a:extLst>
            </p:cNvPr>
            <p:cNvCxnSpPr>
              <a:cxnSpLocks/>
            </p:cNvCxnSpPr>
            <p:nvPr/>
          </p:nvCxnSpPr>
          <p:spPr>
            <a:xfrm>
              <a:off x="7162800" y="2340204"/>
              <a:ext cx="990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D85B64-A306-4C83-B3CB-4AD358F3C7FB}"/>
                </a:ext>
              </a:extLst>
            </p:cNvPr>
            <p:cNvSpPr txBox="1"/>
            <p:nvPr/>
          </p:nvSpPr>
          <p:spPr>
            <a:xfrm>
              <a:off x="7324107" y="1951673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y(t-a)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66897-87E2-49E7-BEB7-BCD9226095CB}"/>
                </a:ext>
              </a:extLst>
            </p:cNvPr>
            <p:cNvSpPr txBox="1"/>
            <p:nvPr/>
          </p:nvSpPr>
          <p:spPr>
            <a:xfrm>
              <a:off x="5844969" y="2136339"/>
              <a:ext cx="435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LTI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5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5940</TotalTime>
  <Words>803</Words>
  <Application>Microsoft Office PowerPoint</Application>
  <PresentationFormat>Widescreen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Control Systems</vt:lpstr>
      <vt:lpstr>Scope</vt:lpstr>
      <vt:lpstr>Introduction</vt:lpstr>
      <vt:lpstr>Laplace Transforms</vt:lpstr>
      <vt:lpstr>Laplace Transforms</vt:lpstr>
      <vt:lpstr>Plant Model</vt:lpstr>
      <vt:lpstr>Plant Model</vt:lpstr>
      <vt:lpstr>Plant Model</vt:lpstr>
      <vt:lpstr>Plant Model</vt:lpstr>
      <vt:lpstr>Plant Model</vt:lpstr>
      <vt:lpstr>Plant Model</vt:lpstr>
      <vt:lpstr>Plant Model</vt:lpstr>
      <vt:lpstr>Plant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Sajeeth Kumar</cp:lastModifiedBy>
  <cp:revision>284</cp:revision>
  <dcterms:created xsi:type="dcterms:W3CDTF">2018-10-16T06:13:57Z</dcterms:created>
  <dcterms:modified xsi:type="dcterms:W3CDTF">2020-01-02T12:14:08Z</dcterms:modified>
</cp:coreProperties>
</file>